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8404800" cy="4206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B9FF"/>
    <a:srgbClr val="B1D6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19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6883826"/>
            <a:ext cx="32644080" cy="14643947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2092500"/>
            <a:ext cx="28803600" cy="1015534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5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8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2239433"/>
            <a:ext cx="8281035" cy="356459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2239433"/>
            <a:ext cx="24363045" cy="356459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1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0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10486402"/>
            <a:ext cx="33124140" cy="17496787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8148716"/>
            <a:ext cx="33124140" cy="9201147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7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11197167"/>
            <a:ext cx="16322040" cy="26688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11197167"/>
            <a:ext cx="16322040" cy="26688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2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239442"/>
            <a:ext cx="33124140" cy="8130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10311133"/>
            <a:ext cx="16247028" cy="505332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5364460"/>
            <a:ext cx="16247028" cy="22598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10311133"/>
            <a:ext cx="16327042" cy="505332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5364460"/>
            <a:ext cx="16327042" cy="22598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0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7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804160"/>
            <a:ext cx="12386548" cy="98145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6056216"/>
            <a:ext cx="19442430" cy="29891567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2618720"/>
            <a:ext cx="12386548" cy="2337774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6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804160"/>
            <a:ext cx="12386548" cy="98145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6056216"/>
            <a:ext cx="19442430" cy="29891567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2618720"/>
            <a:ext cx="12386548" cy="2337774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6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239442"/>
            <a:ext cx="33124140" cy="813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1197167"/>
            <a:ext cx="33124140" cy="26688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8985623"/>
            <a:ext cx="8641080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6FC6B-B31F-4ED8-ACE9-4F8E2A60B601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8985623"/>
            <a:ext cx="12961620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8985623"/>
            <a:ext cx="8641080" cy="22394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8625F-BD58-4EC3-B009-C90820936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2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6">
            <a:extLst>
              <a:ext uri="{FF2B5EF4-FFF2-40B4-BE49-F238E27FC236}">
                <a16:creationId xmlns:a16="http://schemas.microsoft.com/office/drawing/2014/main" id="{051D66AB-8A4D-4614-8511-5B8A1BA70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13" y="511176"/>
            <a:ext cx="38031420" cy="7054214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6884" tIns="43441" rIns="86884" bIns="43441" anchor="ctr"/>
          <a:lstStyle>
            <a:lvl1pPr algn="l" defTabSz="4078288">
              <a:defRPr>
                <a:solidFill>
                  <a:schemeClr val="tx1"/>
                </a:solidFill>
                <a:latin typeface="Arial" charset="0"/>
              </a:defRPr>
            </a:lvl1pPr>
            <a:lvl2pPr marL="425450" algn="l" defTabSz="4078288">
              <a:defRPr>
                <a:solidFill>
                  <a:schemeClr val="tx1"/>
                </a:solidFill>
                <a:latin typeface="Arial" charset="0"/>
              </a:defRPr>
            </a:lvl2pPr>
            <a:lvl3pPr marL="850900" algn="l" defTabSz="4078288">
              <a:defRPr>
                <a:solidFill>
                  <a:schemeClr val="tx1"/>
                </a:solidFill>
                <a:latin typeface="Arial" charset="0"/>
              </a:defRPr>
            </a:lvl3pPr>
            <a:lvl4pPr marL="1274763" algn="l" defTabSz="4078288">
              <a:defRPr>
                <a:solidFill>
                  <a:schemeClr val="tx1"/>
                </a:solidFill>
                <a:latin typeface="Arial" charset="0"/>
              </a:defRPr>
            </a:lvl4pPr>
            <a:lvl5pPr marL="1700213" algn="l" defTabSz="4078288">
              <a:defRPr>
                <a:solidFill>
                  <a:schemeClr val="tx1"/>
                </a:solidFill>
                <a:latin typeface="Arial" charset="0"/>
              </a:defRPr>
            </a:lvl5pPr>
            <a:lvl6pPr marL="2157413" defTabSz="4078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614613" defTabSz="4078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71813" defTabSz="4078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29013" defTabSz="4078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 sz="8178">
              <a:solidFill>
                <a:schemeClr val="bg1"/>
              </a:solidFill>
            </a:endParaRPr>
          </a:p>
        </p:txBody>
      </p:sp>
      <p:sp>
        <p:nvSpPr>
          <p:cNvPr id="3" name="Text Box 57">
            <a:extLst>
              <a:ext uri="{FF2B5EF4-FFF2-40B4-BE49-F238E27FC236}">
                <a16:creationId xmlns:a16="http://schemas.microsoft.com/office/drawing/2014/main" id="{538A8A70-85C3-424C-AB87-703B2CD67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87" y="1329056"/>
            <a:ext cx="36601753" cy="61509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86884" tIns="43441" rIns="86884" bIns="43441">
            <a:spAutoFit/>
          </a:bodyPr>
          <a:lstStyle>
            <a:lvl1pPr algn="l" defTabSz="4078288">
              <a:defRPr>
                <a:solidFill>
                  <a:schemeClr val="tx1"/>
                </a:solidFill>
                <a:latin typeface="Arial" charset="0"/>
              </a:defRPr>
            </a:lvl1pPr>
            <a:lvl2pPr marL="425450" algn="l" defTabSz="4078288">
              <a:defRPr>
                <a:solidFill>
                  <a:schemeClr val="tx1"/>
                </a:solidFill>
                <a:latin typeface="Arial" charset="0"/>
              </a:defRPr>
            </a:lvl2pPr>
            <a:lvl3pPr marL="850900" algn="l" defTabSz="4078288">
              <a:defRPr>
                <a:solidFill>
                  <a:schemeClr val="tx1"/>
                </a:solidFill>
                <a:latin typeface="Arial" charset="0"/>
              </a:defRPr>
            </a:lvl3pPr>
            <a:lvl4pPr marL="1274763" algn="l" defTabSz="4078288">
              <a:defRPr>
                <a:solidFill>
                  <a:schemeClr val="tx1"/>
                </a:solidFill>
                <a:latin typeface="Arial" charset="0"/>
              </a:defRPr>
            </a:lvl4pPr>
            <a:lvl5pPr marL="1700213" algn="l" defTabSz="4078288">
              <a:defRPr>
                <a:solidFill>
                  <a:schemeClr val="tx1"/>
                </a:solidFill>
                <a:latin typeface="Arial" charset="0"/>
              </a:defRPr>
            </a:lvl5pPr>
            <a:lvl6pPr marL="2157413" defTabSz="4078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614613" defTabSz="4078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71813" defTabSz="4078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529013" defTabSz="4078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9600" b="1" dirty="0"/>
              <a:t>Radius of Medial Vs. Lateral Femoral Condyle: An analysis of 6,289 MRIs with Machine Learning</a:t>
            </a:r>
          </a:p>
          <a:p>
            <a:pPr algn="ctr">
              <a:spcBef>
                <a:spcPct val="50000"/>
              </a:spcBef>
            </a:pPr>
            <a:r>
              <a:rPr lang="en-US" altLang="en-US" sz="6000" b="1" dirty="0"/>
              <a:t>Romil Shah, MD</a:t>
            </a:r>
            <a:r>
              <a:rPr lang="en-US" altLang="en-US" sz="6000" b="1" baseline="30000" dirty="0"/>
              <a:t>2</a:t>
            </a:r>
            <a:r>
              <a:rPr lang="en-US" altLang="en-US" sz="6000" b="1" dirty="0"/>
              <a:t>, Stefano Bini, MD</a:t>
            </a:r>
            <a:r>
              <a:rPr lang="en-US" altLang="en-US" sz="6000" b="1" baseline="30000" dirty="0"/>
              <a:t>1</a:t>
            </a:r>
            <a:r>
              <a:rPr lang="en-US" altLang="en-US" sz="6000" b="1" dirty="0"/>
              <a:t>;</a:t>
            </a:r>
            <a:r>
              <a:rPr lang="en-US" altLang="en-US" sz="6000" b="1" baseline="30000" dirty="0"/>
              <a:t> </a:t>
            </a:r>
            <a:r>
              <a:rPr lang="en-US" altLang="en-US" sz="6000" b="1" dirty="0"/>
              <a:t>Thomas Vail, MD</a:t>
            </a:r>
            <a:r>
              <a:rPr lang="en-US" altLang="en-US" sz="6000" b="1" baseline="30000" dirty="0"/>
              <a:t>1</a:t>
            </a:r>
            <a:endParaRPr lang="en-US" altLang="en-US" sz="6000" b="1" dirty="0"/>
          </a:p>
          <a:p>
            <a:pPr algn="ctr"/>
            <a:endParaRPr lang="en-US" altLang="en-US" sz="3200" b="1" dirty="0"/>
          </a:p>
          <a:p>
            <a:pPr algn="ctr"/>
            <a:r>
              <a:rPr lang="en-US" altLang="en-US" sz="4800" b="1" i="1" baseline="30000" dirty="0"/>
              <a:t>1</a:t>
            </a:r>
            <a:r>
              <a:rPr lang="en-US" altLang="en-US" sz="4000" b="1" i="1" dirty="0"/>
              <a:t>University of California, San Francisco Department of Orthopedic Surgery</a:t>
            </a:r>
          </a:p>
          <a:p>
            <a:pPr algn="ctr"/>
            <a:r>
              <a:rPr lang="en-US" altLang="en-US" sz="4000" b="1" i="1" baseline="30000" dirty="0"/>
              <a:t>2</a:t>
            </a:r>
            <a:r>
              <a:rPr lang="en-US" altLang="en-US" sz="4000" b="1" i="1" dirty="0"/>
              <a:t>University of Texas, Austin Department of Orthopedic Surgery</a:t>
            </a:r>
            <a:endParaRPr lang="en-US" altLang="en-US" sz="8800" baseline="30000" dirty="0"/>
          </a:p>
        </p:txBody>
      </p:sp>
      <p:pic>
        <p:nvPicPr>
          <p:cNvPr id="1026" name="Picture 2" descr="Image result for ucsf logo png">
            <a:extLst>
              <a:ext uri="{FF2B5EF4-FFF2-40B4-BE49-F238E27FC236}">
                <a16:creationId xmlns:a16="http://schemas.microsoft.com/office/drawing/2014/main" id="{A360DC8D-D068-4903-9688-73D95ADD8F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7" t="27021" r="18341" b="38814"/>
          <a:stretch/>
        </p:blipFill>
        <p:spPr bwMode="auto">
          <a:xfrm>
            <a:off x="395958" y="3124200"/>
            <a:ext cx="5738142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BEDCD512-ED62-4414-96B3-ED766F7B8B88}"/>
              </a:ext>
            </a:extLst>
          </p:cNvPr>
          <p:cNvGrpSpPr/>
          <p:nvPr/>
        </p:nvGrpSpPr>
        <p:grpSpPr>
          <a:xfrm>
            <a:off x="663787" y="8597710"/>
            <a:ext cx="11566313" cy="15269425"/>
            <a:chOff x="2690163" y="6910385"/>
            <a:chExt cx="9409268" cy="779857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D59A3AC-92EC-4C20-822D-7FD7A8FC3C21}"/>
                </a:ext>
              </a:extLst>
            </p:cNvPr>
            <p:cNvSpPr/>
            <p:nvPr/>
          </p:nvSpPr>
          <p:spPr>
            <a:xfrm>
              <a:off x="2690163" y="7934416"/>
              <a:ext cx="9409268" cy="67745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F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800" dirty="0">
                  <a:solidFill>
                    <a:schemeClr val="tx1"/>
                  </a:solidFill>
                </a:rPr>
                <a:t>New designs and techniques are being implemented to improve the anatomic alignment of the total knee replacement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800" dirty="0">
                  <a:solidFill>
                    <a:schemeClr val="tx1"/>
                  </a:solidFill>
                </a:rPr>
                <a:t>Computer guidance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800" dirty="0">
                  <a:solidFill>
                    <a:schemeClr val="tx1"/>
                  </a:solidFill>
                </a:rPr>
                <a:t>Robotics, Navigation Based Tools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800" dirty="0">
                  <a:solidFill>
                    <a:schemeClr val="tx1"/>
                  </a:solidFill>
                </a:rPr>
                <a:t>Personalized Cutting Guides</a:t>
              </a:r>
            </a:p>
            <a:p>
              <a:endParaRPr lang="en-US" sz="4800" dirty="0">
                <a:solidFill>
                  <a:schemeClr val="tx1"/>
                </a:solidFill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800" dirty="0">
                  <a:solidFill>
                    <a:schemeClr val="tx1"/>
                  </a:solidFill>
                </a:rPr>
                <a:t>Understanding the bony surface anatomy of the distal femur and its relationship to the rotational axis of the knee may be important in restoring normal knee kinematics in TKA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endParaRPr lang="en-US" sz="4800" dirty="0">
                <a:solidFill>
                  <a:schemeClr val="tx1"/>
                </a:solidFill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800" dirty="0">
                  <a:solidFill>
                    <a:schemeClr val="tx1"/>
                  </a:solidFill>
                </a:rPr>
                <a:t>New machine learning techniques allow us to do analysis on thousands of knee MRIs. Can we use these techniques to help better understand distal femur surface anatomy?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2A7210-B8F0-4102-B741-A3837C5600A7}"/>
                </a:ext>
              </a:extLst>
            </p:cNvPr>
            <p:cNvSpPr/>
            <p:nvPr/>
          </p:nvSpPr>
          <p:spPr>
            <a:xfrm>
              <a:off x="2690163" y="6910385"/>
              <a:ext cx="9409268" cy="102826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000" dirty="0">
                  <a:solidFill>
                    <a:schemeClr val="bg1"/>
                  </a:solidFill>
                </a:rPr>
                <a:t>INTRODUCTION</a:t>
              </a:r>
              <a:endParaRPr lang="el-GR" sz="6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D3CEDF1-A13E-488C-BAFA-4BFB28939B76}"/>
              </a:ext>
            </a:extLst>
          </p:cNvPr>
          <p:cNvGrpSpPr/>
          <p:nvPr/>
        </p:nvGrpSpPr>
        <p:grpSpPr>
          <a:xfrm>
            <a:off x="12874837" y="8597712"/>
            <a:ext cx="12252113" cy="15269423"/>
            <a:chOff x="1690886" y="6955730"/>
            <a:chExt cx="9967171" cy="776588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F5FE9A8-31F4-4D63-848E-A6602C5655EB}"/>
                </a:ext>
              </a:extLst>
            </p:cNvPr>
            <p:cNvSpPr/>
            <p:nvPr/>
          </p:nvSpPr>
          <p:spPr>
            <a:xfrm>
              <a:off x="1690886" y="7858488"/>
              <a:ext cx="9967171" cy="68631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F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4200" b="1" dirty="0">
                  <a:solidFill>
                    <a:schemeClr val="tx1"/>
                  </a:solidFill>
                </a:rPr>
                <a:t> Osteoarthritis Initiative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>
                  <a:solidFill>
                    <a:schemeClr val="tx1"/>
                  </a:solidFill>
                </a:rPr>
                <a:t>A database of 4,769 patients with their demographic information knee radiographs</a:t>
              </a:r>
            </a:p>
            <a:p>
              <a:endParaRPr lang="en-US" sz="4200" b="1" dirty="0">
                <a:solidFill>
                  <a:schemeClr val="tx1"/>
                </a:solidFill>
              </a:endParaRPr>
            </a:p>
            <a:p>
              <a:r>
                <a:rPr lang="en-US" sz="4200" b="1" dirty="0">
                  <a:solidFill>
                    <a:schemeClr val="tx1"/>
                  </a:solidFill>
                </a:rPr>
                <a:t> </a:t>
              </a:r>
              <a:r>
                <a:rPr lang="en-US" sz="4400" b="1" dirty="0">
                  <a:solidFill>
                    <a:schemeClr val="tx1"/>
                  </a:solidFill>
                </a:rPr>
                <a:t>Novel machine learning algorithm </a:t>
              </a:r>
              <a:r>
                <a:rPr lang="en-US" sz="4400" dirty="0">
                  <a:solidFill>
                    <a:schemeClr val="tx1"/>
                  </a:solidFill>
                </a:rPr>
                <a:t>used which </a:t>
              </a:r>
            </a:p>
            <a:p>
              <a:r>
                <a:rPr lang="en-US" sz="4400" dirty="0">
                  <a:solidFill>
                    <a:schemeClr val="tx1"/>
                  </a:solidFill>
                </a:rPr>
                <a:t> segments bone, cartilage, and meniscus tissue types </a:t>
              </a:r>
            </a:p>
            <a:p>
              <a:r>
                <a:rPr lang="en-US" sz="4400" dirty="0">
                  <a:solidFill>
                    <a:schemeClr val="tx1"/>
                  </a:solidFill>
                </a:rPr>
                <a:t> out of an MRI image for easy analysis of bone</a:t>
              </a:r>
            </a:p>
            <a:p>
              <a:r>
                <a:rPr lang="en-US" sz="4400" dirty="0">
                  <a:solidFill>
                    <a:schemeClr val="tx1"/>
                  </a:solidFill>
                </a:rPr>
                <a:t> volume and measurements of a bone surface</a:t>
              </a:r>
            </a:p>
            <a:p>
              <a:endParaRPr lang="en-US" sz="4200" dirty="0">
                <a:solidFill>
                  <a:schemeClr val="tx1"/>
                </a:solidFill>
              </a:endParaRPr>
            </a:p>
            <a:p>
              <a:endParaRPr lang="en-US" sz="4200" dirty="0">
                <a:solidFill>
                  <a:schemeClr val="tx1"/>
                </a:solidFill>
              </a:endParaRPr>
            </a:p>
            <a:p>
              <a:endParaRPr lang="en-US" sz="4200" dirty="0">
                <a:solidFill>
                  <a:schemeClr val="tx1"/>
                </a:solidFill>
              </a:endParaRPr>
            </a:p>
            <a:p>
              <a:endParaRPr lang="en-US" sz="4200" dirty="0">
                <a:solidFill>
                  <a:schemeClr val="tx1"/>
                </a:solidFill>
              </a:endParaRPr>
            </a:p>
            <a:p>
              <a:endParaRPr lang="en-US" sz="4200" dirty="0">
                <a:solidFill>
                  <a:schemeClr val="tx1"/>
                </a:solidFill>
              </a:endParaRPr>
            </a:p>
            <a:p>
              <a:endParaRPr lang="en-US" sz="4200" dirty="0">
                <a:solidFill>
                  <a:schemeClr val="tx1"/>
                </a:solidFill>
              </a:endParaRPr>
            </a:p>
            <a:p>
              <a:pPr marL="726948" lvl="2" indent="-342900">
                <a:buFont typeface="+mj-lt"/>
                <a:buAutoNum type="arabicPeriod"/>
              </a:pPr>
              <a:endParaRPr lang="en-US" sz="4200" dirty="0">
                <a:solidFill>
                  <a:schemeClr val="tx1"/>
                </a:solidFill>
              </a:endParaRPr>
            </a:p>
            <a:p>
              <a:pPr marL="726948" lvl="2" indent="-342900">
                <a:buFont typeface="+mj-lt"/>
                <a:buAutoNum type="arabicPeriod"/>
              </a:pPr>
              <a:endParaRPr lang="en-US" sz="4200" dirty="0">
                <a:solidFill>
                  <a:schemeClr val="tx1"/>
                </a:solidFill>
              </a:endParaRPr>
            </a:p>
            <a:p>
              <a:pPr marL="726948" lvl="2" indent="-342900">
                <a:buFont typeface="+mj-lt"/>
                <a:buAutoNum type="arabicPeriod"/>
              </a:pPr>
              <a:endParaRPr lang="en-US" sz="4200" dirty="0">
                <a:solidFill>
                  <a:schemeClr val="tx1"/>
                </a:solidFill>
              </a:endParaRPr>
            </a:p>
            <a:p>
              <a:pPr marL="726948" lvl="2" indent="-342900">
                <a:buFont typeface="+mj-lt"/>
                <a:buAutoNum type="arabicPeriod"/>
              </a:pPr>
              <a:endParaRPr lang="en-US" sz="4200" dirty="0">
                <a:solidFill>
                  <a:schemeClr val="tx1"/>
                </a:solidFill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endParaRPr lang="el-GR" sz="42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A75BBA9-9084-47A6-A0B8-4824099097EF}"/>
                </a:ext>
              </a:extLst>
            </p:cNvPr>
            <p:cNvSpPr/>
            <p:nvPr/>
          </p:nvSpPr>
          <p:spPr>
            <a:xfrm>
              <a:off x="1690886" y="6955730"/>
              <a:ext cx="9967171" cy="102395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000" dirty="0">
                  <a:solidFill>
                    <a:schemeClr val="bg1"/>
                  </a:solidFill>
                </a:rPr>
                <a:t>Machine Learning and the OAI </a:t>
              </a:r>
              <a:endParaRPr lang="el-GR" sz="6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C2D6624-D6DA-4747-8D7A-C088089E7B2B}"/>
              </a:ext>
            </a:extLst>
          </p:cNvPr>
          <p:cNvGrpSpPr/>
          <p:nvPr/>
        </p:nvGrpSpPr>
        <p:grpSpPr>
          <a:xfrm>
            <a:off x="25657387" y="8597707"/>
            <a:ext cx="12309263" cy="15269428"/>
            <a:chOff x="626538" y="6842232"/>
            <a:chExt cx="9967171" cy="780345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F9B3052-92C2-4DAE-9805-E5407C51206D}"/>
                </a:ext>
              </a:extLst>
            </p:cNvPr>
            <p:cNvSpPr/>
            <p:nvPr/>
          </p:nvSpPr>
          <p:spPr>
            <a:xfrm>
              <a:off x="626538" y="7871142"/>
              <a:ext cx="9967171" cy="67745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F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4000" b="1" dirty="0">
                  <a:solidFill>
                    <a:schemeClr val="tx1"/>
                  </a:solidFill>
                </a:rPr>
                <a:t>Patient Characteristics 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000" dirty="0">
                  <a:solidFill>
                    <a:schemeClr val="tx1"/>
                  </a:solidFill>
                </a:rPr>
                <a:t>6,829 knees included in the study. 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000" dirty="0">
                  <a:solidFill>
                    <a:schemeClr val="tx1"/>
                  </a:solidFill>
                </a:rPr>
                <a:t>Average age of 61, Average BMI of 29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000" dirty="0">
                  <a:solidFill>
                    <a:schemeClr val="tx1"/>
                  </a:solidFill>
                </a:rPr>
                <a:t>89% had varus patterns and 85% had a KL score of 0, 1, or 2</a:t>
              </a:r>
              <a:endParaRPr lang="en-US" sz="2400" dirty="0">
                <a:solidFill>
                  <a:schemeClr val="tx1"/>
                </a:solidFill>
              </a:endParaRP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endParaRPr lang="en-US" sz="2400" dirty="0">
                <a:solidFill>
                  <a:schemeClr val="tx1"/>
                </a:solidFill>
              </a:endParaRPr>
            </a:p>
            <a:p>
              <a:r>
                <a:rPr lang="en-US" sz="4000" b="1" dirty="0">
                  <a:solidFill>
                    <a:schemeClr val="tx1"/>
                  </a:solidFill>
                </a:rPr>
                <a:t>Variables Calculated with our Algorithm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000" dirty="0">
                  <a:solidFill>
                    <a:schemeClr val="tx1"/>
                  </a:solidFill>
                </a:rPr>
                <a:t>Patient MRIs fed into </a:t>
              </a:r>
            </a:p>
            <a:p>
              <a:pPr lvl="1"/>
              <a:r>
                <a:rPr lang="en-US" sz="4000" dirty="0">
                  <a:solidFill>
                    <a:schemeClr val="tx1"/>
                  </a:solidFill>
                </a:rPr>
                <a:t>machine learning algorithm for </a:t>
              </a:r>
            </a:p>
            <a:p>
              <a:pPr lvl="1"/>
              <a:r>
                <a:rPr lang="en-US" sz="4000" dirty="0">
                  <a:solidFill>
                    <a:schemeClr val="tx1"/>
                  </a:solidFill>
                </a:rPr>
                <a:t>segmentation. 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000" dirty="0">
                  <a:solidFill>
                    <a:schemeClr val="tx1"/>
                  </a:solidFill>
                </a:rPr>
                <a:t>Medial and Lateral femoral</a:t>
              </a:r>
            </a:p>
            <a:p>
              <a:pPr lvl="1"/>
              <a:r>
                <a:rPr lang="en-US" sz="4000" dirty="0">
                  <a:solidFill>
                    <a:schemeClr val="tx1"/>
                  </a:solidFill>
                </a:rPr>
                <a:t>condyle radius calculated 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000" dirty="0">
                  <a:solidFill>
                    <a:schemeClr val="tx1"/>
                  </a:solidFill>
                </a:rPr>
                <a:t>Varus vs. valgus wear pattern</a:t>
              </a:r>
            </a:p>
            <a:p>
              <a:pPr lvl="1"/>
              <a:r>
                <a:rPr lang="en-US" sz="4000" dirty="0">
                  <a:solidFill>
                    <a:schemeClr val="tx1"/>
                  </a:solidFill>
                </a:rPr>
                <a:t>Calculated</a:t>
              </a:r>
            </a:p>
            <a:p>
              <a:pPr lvl="1"/>
              <a:endParaRPr lang="en-US" sz="4000" dirty="0">
                <a:solidFill>
                  <a:schemeClr val="tx1"/>
                </a:solidFill>
              </a:endParaRPr>
            </a:p>
            <a:p>
              <a:pPr lvl="1"/>
              <a:r>
                <a:rPr lang="en-US" sz="4000" b="1" dirty="0">
                  <a:solidFill>
                    <a:schemeClr val="tx1"/>
                  </a:solidFill>
                </a:rPr>
                <a:t>Statistical Analysis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000" dirty="0">
                  <a:solidFill>
                    <a:schemeClr val="tx1"/>
                  </a:solidFill>
                </a:rPr>
                <a:t>Average condyle size calculated for each KL grade in varus and valgus knees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r>
                <a:rPr lang="en-US" sz="4000" dirty="0">
                  <a:solidFill>
                    <a:schemeClr val="tx1"/>
                  </a:solidFill>
                </a:rPr>
                <a:t>Regression created to analyze influencing factors on differences between medial and lateral femoral condyles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928BCDE-B300-4FDC-8FBD-658F185A848B}"/>
                </a:ext>
              </a:extLst>
            </p:cNvPr>
            <p:cNvSpPr/>
            <p:nvPr/>
          </p:nvSpPr>
          <p:spPr>
            <a:xfrm>
              <a:off x="626538" y="6842232"/>
              <a:ext cx="9967171" cy="102890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000" dirty="0">
                  <a:solidFill>
                    <a:schemeClr val="bg1"/>
                  </a:solidFill>
                </a:rPr>
                <a:t>METHODS</a:t>
              </a:r>
              <a:endParaRPr lang="el-GR" sz="6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6C2A972-7136-4DCC-A9BE-C05F93048612}"/>
              </a:ext>
            </a:extLst>
          </p:cNvPr>
          <p:cNvGrpSpPr/>
          <p:nvPr/>
        </p:nvGrpSpPr>
        <p:grpSpPr>
          <a:xfrm>
            <a:off x="728791" y="24765000"/>
            <a:ext cx="24398159" cy="16497300"/>
            <a:chOff x="26058464" y="6943073"/>
            <a:chExt cx="9967173" cy="776588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12D0009-84B4-40B5-B13D-271BF0CBE8FF}"/>
                </a:ext>
              </a:extLst>
            </p:cNvPr>
            <p:cNvSpPr/>
            <p:nvPr/>
          </p:nvSpPr>
          <p:spPr>
            <a:xfrm>
              <a:off x="26058466" y="7521079"/>
              <a:ext cx="9967171" cy="718788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F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400" dirty="0">
                <a:solidFill>
                  <a:schemeClr val="tx1"/>
                </a:solidFill>
              </a:endParaRPr>
            </a:p>
            <a:p>
              <a:endParaRPr lang="en-US" sz="3400" dirty="0">
                <a:solidFill>
                  <a:schemeClr val="tx1"/>
                </a:solidFill>
              </a:endParaRPr>
            </a:p>
            <a:p>
              <a:endParaRPr lang="en-US" sz="3400" dirty="0">
                <a:solidFill>
                  <a:schemeClr val="tx1"/>
                </a:solidFill>
              </a:endParaRPr>
            </a:p>
            <a:p>
              <a:endParaRPr lang="en-US" sz="3400" dirty="0">
                <a:solidFill>
                  <a:schemeClr val="tx1"/>
                </a:solidFill>
              </a:endParaRPr>
            </a:p>
            <a:p>
              <a:endParaRPr lang="en-US" sz="3400" dirty="0">
                <a:solidFill>
                  <a:schemeClr val="tx1"/>
                </a:solidFill>
              </a:endParaRPr>
            </a:p>
            <a:p>
              <a:pPr algn="ctr"/>
              <a:endParaRPr lang="en-US" sz="3400" b="1" dirty="0">
                <a:solidFill>
                  <a:schemeClr val="tx1"/>
                </a:solidFill>
              </a:endParaRPr>
            </a:p>
            <a:p>
              <a:pPr algn="ctr"/>
              <a:endParaRPr lang="en-US" sz="3400" b="1" dirty="0">
                <a:solidFill>
                  <a:schemeClr val="tx1"/>
                </a:solidFill>
              </a:endParaRPr>
            </a:p>
            <a:p>
              <a:pPr algn="ctr"/>
              <a:endParaRPr lang="en-US" sz="3400" b="1" dirty="0">
                <a:solidFill>
                  <a:schemeClr val="tx1"/>
                </a:solidFill>
              </a:endParaRPr>
            </a:p>
            <a:p>
              <a:pPr algn="ctr"/>
              <a:endParaRPr lang="en-US" sz="3400" b="1" dirty="0">
                <a:solidFill>
                  <a:schemeClr val="tx1"/>
                </a:solidFill>
              </a:endParaRPr>
            </a:p>
            <a:p>
              <a:pPr algn="ctr"/>
              <a:endParaRPr lang="en-US" sz="3400" b="1" dirty="0">
                <a:solidFill>
                  <a:schemeClr val="tx1"/>
                </a:solidFill>
              </a:endParaRPr>
            </a:p>
            <a:p>
              <a:pPr algn="ctr"/>
              <a:endParaRPr lang="en-US" sz="3400" b="1" dirty="0">
                <a:solidFill>
                  <a:schemeClr val="tx1"/>
                </a:solidFill>
              </a:endParaRPr>
            </a:p>
            <a:p>
              <a:endParaRPr lang="el-GR" sz="66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5B91C28-3F3A-4B72-9F17-ECC6AB2E06D1}"/>
                </a:ext>
              </a:extLst>
            </p:cNvPr>
            <p:cNvSpPr/>
            <p:nvPr/>
          </p:nvSpPr>
          <p:spPr>
            <a:xfrm>
              <a:off x="26058464" y="6943073"/>
              <a:ext cx="9967171" cy="100014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000" dirty="0">
                  <a:solidFill>
                    <a:schemeClr val="bg1"/>
                  </a:solidFill>
                </a:rPr>
                <a:t>RESULTS</a:t>
              </a:r>
              <a:endParaRPr lang="el-GR" sz="4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71EA9B9-F4E7-4CC1-958D-C4A452B5C51B}"/>
              </a:ext>
            </a:extLst>
          </p:cNvPr>
          <p:cNvGrpSpPr/>
          <p:nvPr/>
        </p:nvGrpSpPr>
        <p:grpSpPr>
          <a:xfrm>
            <a:off x="25920207" y="24765000"/>
            <a:ext cx="11755797" cy="16497300"/>
            <a:chOff x="37742614" y="16218247"/>
            <a:chExt cx="9967173" cy="776588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2C43B30-A2D5-4F35-8EFB-BEF95689A7CA}"/>
                </a:ext>
              </a:extLst>
            </p:cNvPr>
            <p:cNvSpPr/>
            <p:nvPr/>
          </p:nvSpPr>
          <p:spPr>
            <a:xfrm>
              <a:off x="37742614" y="17209590"/>
              <a:ext cx="9967171" cy="67745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FFF6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>
                  <a:solidFill>
                    <a:schemeClr val="tx1"/>
                  </a:solidFill>
                </a:rPr>
                <a:t>Our study of over 6,800 patients demonstrates that the femoral condyles are roughly the same size and that where there is a difference, the lateral femoral condyle is the larger of the two condyles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endParaRPr lang="en-US" sz="4400" dirty="0">
                <a:solidFill>
                  <a:schemeClr val="tx1"/>
                </a:solidFill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>
                  <a:solidFill>
                    <a:schemeClr val="tx1"/>
                  </a:solidFill>
                </a:rPr>
                <a:t>We found an association between advanced osteoarthritis and a greater mismatch in condylar radius (lateral condylar radius is larger than the medial one as arthritis progressed)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endParaRPr lang="en-US" sz="4400" dirty="0">
                <a:solidFill>
                  <a:schemeClr val="tx1"/>
                </a:solidFill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4400" dirty="0">
                  <a:solidFill>
                    <a:schemeClr val="tx1"/>
                  </a:solidFill>
                </a:rPr>
                <a:t>The general misperception that the lateral femoral condyle is smaller than the medial may not be anatomically based but rather caused by the arbitrary realignment of the joint line into a fixed, non-anatomic position subjectively aligned to the patient’s mechanical axis that differs from their native alignment, regardless of the arthritic state of the knee</a:t>
              </a:r>
            </a:p>
            <a:p>
              <a:endParaRPr lang="el-GR" sz="44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C7531E6-AFAD-4D14-9C2B-F1EDBE61EE6E}"/>
                </a:ext>
              </a:extLst>
            </p:cNvPr>
            <p:cNvSpPr/>
            <p:nvPr/>
          </p:nvSpPr>
          <p:spPr>
            <a:xfrm>
              <a:off x="37742616" y="16218247"/>
              <a:ext cx="9967171" cy="99134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000" dirty="0">
                  <a:solidFill>
                    <a:schemeClr val="bg1"/>
                  </a:solidFill>
                </a:rPr>
                <a:t>DISCUSSION</a:t>
              </a:r>
              <a:endParaRPr lang="el-GR" sz="4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4" name="Picture 2" descr="Home">
            <a:extLst>
              <a:ext uri="{FF2B5EF4-FFF2-40B4-BE49-F238E27FC236}">
                <a16:creationId xmlns:a16="http://schemas.microsoft.com/office/drawing/2014/main" id="{5ED98210-7D82-4472-BE83-118DA49F5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760" y="2904110"/>
            <a:ext cx="8644890" cy="334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773C73-28A0-4A95-A7FD-BF91F0CA87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06988" y="16477440"/>
            <a:ext cx="8515350" cy="708449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084B90D-E059-4DF7-9B30-932A2FC3A7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00391" y="14016848"/>
            <a:ext cx="3440622" cy="492118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0D6275C-84E5-471A-92B3-322537C499A3}"/>
              </a:ext>
            </a:extLst>
          </p:cNvPr>
          <p:cNvSpPr txBox="1"/>
          <p:nvPr/>
        </p:nvSpPr>
        <p:spPr>
          <a:xfrm>
            <a:off x="34300391" y="18938031"/>
            <a:ext cx="3816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Weber et al. Mechanik der menschlichen Gehwerkzeuge. Eine anatomisch-physiologische Untersuchung. G ̈ottingen, Germany: Dieterich; 1836.</a:t>
            </a:r>
            <a:endParaRPr lang="en-US" sz="1200" dirty="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C07FDF8-6B9C-439F-B7F8-CDB8961EE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549369"/>
              </p:ext>
            </p:extLst>
          </p:nvPr>
        </p:nvGraphicFramePr>
        <p:xfrm>
          <a:off x="991683" y="26953033"/>
          <a:ext cx="23893060" cy="9473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7156">
                  <a:extLst>
                    <a:ext uri="{9D8B030D-6E8A-4147-A177-3AD203B41FA5}">
                      <a16:colId xmlns:a16="http://schemas.microsoft.com/office/drawing/2014/main" val="2003644997"/>
                    </a:ext>
                  </a:extLst>
                </a:gridCol>
                <a:gridCol w="2759356">
                  <a:extLst>
                    <a:ext uri="{9D8B030D-6E8A-4147-A177-3AD203B41FA5}">
                      <a16:colId xmlns:a16="http://schemas.microsoft.com/office/drawing/2014/main" val="3408209301"/>
                    </a:ext>
                  </a:extLst>
                </a:gridCol>
                <a:gridCol w="3181323">
                  <a:extLst>
                    <a:ext uri="{9D8B030D-6E8A-4147-A177-3AD203B41FA5}">
                      <a16:colId xmlns:a16="http://schemas.microsoft.com/office/drawing/2014/main" val="3213532871"/>
                    </a:ext>
                  </a:extLst>
                </a:gridCol>
                <a:gridCol w="2540639">
                  <a:extLst>
                    <a:ext uri="{9D8B030D-6E8A-4147-A177-3AD203B41FA5}">
                      <a16:colId xmlns:a16="http://schemas.microsoft.com/office/drawing/2014/main" val="1723385313"/>
                    </a:ext>
                  </a:extLst>
                </a:gridCol>
                <a:gridCol w="2469944">
                  <a:extLst>
                    <a:ext uri="{9D8B030D-6E8A-4147-A177-3AD203B41FA5}">
                      <a16:colId xmlns:a16="http://schemas.microsoft.com/office/drawing/2014/main" val="1434153882"/>
                    </a:ext>
                  </a:extLst>
                </a:gridCol>
                <a:gridCol w="2578195">
                  <a:extLst>
                    <a:ext uri="{9D8B030D-6E8A-4147-A177-3AD203B41FA5}">
                      <a16:colId xmlns:a16="http://schemas.microsoft.com/office/drawing/2014/main" val="1050030743"/>
                    </a:ext>
                  </a:extLst>
                </a:gridCol>
                <a:gridCol w="2774822">
                  <a:extLst>
                    <a:ext uri="{9D8B030D-6E8A-4147-A177-3AD203B41FA5}">
                      <a16:colId xmlns:a16="http://schemas.microsoft.com/office/drawing/2014/main" val="1709287123"/>
                    </a:ext>
                  </a:extLst>
                </a:gridCol>
                <a:gridCol w="2540639">
                  <a:extLst>
                    <a:ext uri="{9D8B030D-6E8A-4147-A177-3AD203B41FA5}">
                      <a16:colId xmlns:a16="http://schemas.microsoft.com/office/drawing/2014/main" val="973410485"/>
                    </a:ext>
                  </a:extLst>
                </a:gridCol>
                <a:gridCol w="2670986">
                  <a:extLst>
                    <a:ext uri="{9D8B030D-6E8A-4147-A177-3AD203B41FA5}">
                      <a16:colId xmlns:a16="http://schemas.microsoft.com/office/drawing/2014/main" val="3576360459"/>
                    </a:ext>
                  </a:extLst>
                </a:gridCol>
              </a:tblGrid>
              <a:tr h="7731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</a:rPr>
                        <a:t>Varus Patients</a:t>
                      </a:r>
                      <a:endParaRPr lang="en-US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</a:rPr>
                        <a:t>Valgus Patients</a:t>
                      </a:r>
                      <a:endParaRPr lang="en-US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489619"/>
                  </a:ext>
                </a:extLst>
              </a:tr>
              <a:tr h="18958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 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Medial Femoral Condyle Radius (mm)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Lateral Femoral Condyle Radius (mm)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Difference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in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size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(mm)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P-Value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 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Medial Femoral Condyle Radius (mm)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Lateral Femoral Condyle Radius (mm)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Difference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in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size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(mm)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P-Value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0102202"/>
                  </a:ext>
                </a:extLst>
              </a:tr>
              <a:tr h="11307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KL 0 (n=2,672)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15.7 (7.5)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16.4 (6.2)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0.7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p&lt;0.001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14.3 (2.8)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16.5 (6.7)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2.2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p&lt;0.001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4643802"/>
                  </a:ext>
                </a:extLst>
              </a:tr>
              <a:tr h="11307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KL 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(n=1,254)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15.6 (6.5)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16.5 (7.5)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0.9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p = 0.0021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15.1 (2.7)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15.3 (2.6)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0.2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 = 0.46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3885909"/>
                  </a:ext>
                </a:extLst>
              </a:tr>
              <a:tr h="11307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KL 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(n=1,794)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14.7 (4.7)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16.2 (7.5)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1.5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p&lt;0.001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16.1 (9.4)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18.2 (11.7)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2.1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 = 0.020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8703743"/>
                  </a:ext>
                </a:extLst>
              </a:tr>
              <a:tr h="748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KL 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(n=882)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15.0 (8.2)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17.1 (10.1)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2.1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p&lt;0.001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13.7 (3.1)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20.9 (19.1)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7.2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p&lt;0.001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5247480"/>
                  </a:ext>
                </a:extLst>
              </a:tr>
              <a:tr h="748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KL 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(n=227)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16.4 (12.2)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23.1 (21.6)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6.7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p&lt;0.001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14.3 (6.8)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19.5 (14.3)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5.2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p = 0.024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7770043"/>
                  </a:ext>
                </a:extLst>
              </a:tr>
            </a:tbl>
          </a:graphicData>
        </a:graphic>
      </p:graphicFrame>
      <p:sp>
        <p:nvSpPr>
          <p:cNvPr id="33" name="Rectangle 32">
            <a:extLst>
              <a:ext uri="{FF2B5EF4-FFF2-40B4-BE49-F238E27FC236}">
                <a16:creationId xmlns:a16="http://schemas.microsoft.com/office/drawing/2014/main" id="{2E850850-6796-4626-8E4D-E08908160319}"/>
              </a:ext>
            </a:extLst>
          </p:cNvPr>
          <p:cNvSpPr/>
          <p:nvPr/>
        </p:nvSpPr>
        <p:spPr>
          <a:xfrm>
            <a:off x="991684" y="37264347"/>
            <a:ext cx="23893059" cy="31516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Multivariable Regression 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/>
                </a:solidFill>
              </a:rPr>
              <a:t>After adjusting for age, BMI, and sex, patients with a valgus wear pattern and patients with greater KL scores had a larger difference in radius between their lateral and medial condyle (p=0.003, p &lt;0.001, respectively</a:t>
            </a:r>
          </a:p>
        </p:txBody>
      </p:sp>
    </p:spTree>
    <p:extLst>
      <p:ext uri="{BB962C8B-B14F-4D97-AF65-F5344CB8AC3E}">
        <p14:creationId xmlns:p14="http://schemas.microsoft.com/office/powerpoint/2010/main" val="1567044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2650</TotalTime>
  <Words>683</Words>
  <Application>Microsoft Office PowerPoint</Application>
  <PresentationFormat>Custom</PresentationFormat>
  <Paragraphs>137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Romil Shah</dc:creator>
  <cp:lastModifiedBy>Romil Shah</cp:lastModifiedBy>
  <cp:revision>14</cp:revision>
  <dcterms:created xsi:type="dcterms:W3CDTF">2019-10-09T09:12:34Z</dcterms:created>
  <dcterms:modified xsi:type="dcterms:W3CDTF">2021-10-04T03:30:50Z</dcterms:modified>
</cp:coreProperties>
</file>